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  <p:sldMasterId id="2147483678" r:id="rId6"/>
    <p:sldMasterId id="214748367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Corbel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14A7CA-0257-4211-A075-8001DA732301}">
  <a:tblStyle styleId="{8D14A7CA-0257-4211-A075-8001DA732301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1FB"/>
          </a:solidFill>
        </a:fill>
      </a:tcStyle>
    </a:wholeTbl>
    <a:band1H>
      <a:tcTxStyle/>
      <a:tcStyle>
        <a:fill>
          <a:solidFill>
            <a:srgbClr val="CCE2F8"/>
          </a:solidFill>
        </a:fill>
      </a:tcStyle>
    </a:band1H>
    <a:band2H>
      <a:tcTxStyle/>
    </a:band2H>
    <a:band1V>
      <a:tcTxStyle/>
      <a:tcStyle>
        <a:fill>
          <a:solidFill>
            <a:srgbClr val="CCE2F8"/>
          </a:solidFill>
        </a:fill>
      </a:tcStyle>
    </a:band1V>
    <a:band2V>
      <a:tcTxStyle/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F490EF5E-6B21-4B01-9B97-2AD540A748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font" Target="fonts/Corbel-regular.fntdata"/><Relationship Id="rId41" Type="http://schemas.openxmlformats.org/officeDocument/2006/relationships/slide" Target="slides/slide33.xml"/><Relationship Id="rId22" Type="http://schemas.openxmlformats.org/officeDocument/2006/relationships/slide" Target="slides/slide14.xml"/><Relationship Id="rId44" Type="http://schemas.openxmlformats.org/officeDocument/2006/relationships/font" Target="fonts/Corbel-italic.fntdata"/><Relationship Id="rId21" Type="http://schemas.openxmlformats.org/officeDocument/2006/relationships/slide" Target="slides/slide13.xml"/><Relationship Id="rId43" Type="http://schemas.openxmlformats.org/officeDocument/2006/relationships/font" Target="fonts/Corbel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45" Type="http://schemas.openxmlformats.org/officeDocument/2006/relationships/font" Target="fonts/Corbel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efc504acd_1_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cefc504acd_1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efc504aa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cefc504aa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MidWest -1257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MidWest Outliers Removed -1163 (94 removed)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NorthEast - 1200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NorthEast Outliers Removed – 1071 (129 Total)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cefc504aa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efc504acd_1_2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cefc504acd_1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efc504aa0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cefc504aa0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efc504aa0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cefc504aa0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f6cd41666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cf6cd41666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cefc504aa0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cefc504aa0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efc504aa0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cefc504aa0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efc504aa0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cefc504aa0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cefc504aa0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cefc504aa0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efc504aa0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cefc504aa0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efc504acd_1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cefc504acd_1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efc504aa0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cefc504aa0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efc504aa0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cefc504aa0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cefc504acd_1_2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2cefc504acd_1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cefc504acd_1_2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cefc504acd_1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cefc504acd_1_2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cefc504acd_1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cefc504acd_1_3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cefc504acd_1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efc504acd_1_3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cefc504acd_1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cefc504acd_1_3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cefc504acd_1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f4ebbdde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cf4ebbdde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cf301059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cf301059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efc504acd_1_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cefc504acd_1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cf4ebbdde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cf4ebbdde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efc504acd_1_3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2cefc504acd_1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cf4ebbdde5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cf4ebbdde5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efc504acd_1_3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2cefc504acd_1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efc504acd_1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cefc504acd_1_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cefc504acd_1_1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efc504acd_1_1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cefc504acd_1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f6cd4166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f6cd4166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efc504acd_1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cefc504acd_1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efc504acd_1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cefc504acd_1_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MidWest -1257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MidWest Outliers Removed -1163 (94 removed)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NorthEast - 1200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NorthEast Outliers Removed – 1071 (129 Total)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cefc504acd_1_2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efc504acd_1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cefc504acd_1_2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MidWest -1257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MidWest Outliers Removed -1163 (94 removed)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NorthEast - 1200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NorthEast Outliers Removed – 1071 (129 Total)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cefc504acd_1_2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65" name="Google Shape;65;p14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6" name="Google Shape;66;p14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7" name="Google Shape;67;p14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8" name="Google Shape;68;p14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9" name="Google Shape;69;p14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0" name="Google Shape;70;p14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71" name="Google Shape;71;p14"/>
          <p:cNvSpPr txBox="1"/>
          <p:nvPr>
            <p:ph type="ctrTitle"/>
          </p:nvPr>
        </p:nvSpPr>
        <p:spPr>
          <a:xfrm>
            <a:off x="2196301" y="1035051"/>
            <a:ext cx="6430967" cy="196214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rbel"/>
              <a:buNone/>
              <a:defRPr sz="45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386533" y="2997200"/>
            <a:ext cx="5240734" cy="10414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spcBef>
                <a:spcPts val="300"/>
              </a:spcBef>
              <a:spcAft>
                <a:spcPts val="0"/>
              </a:spcAft>
              <a:buSzPts val="23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>
            <a:off x="3999309" y="4412456"/>
            <a:ext cx="32430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113233" y="2000249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213892" y="4400348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1929209" y="2000249"/>
            <a:ext cx="6698060" cy="15827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1929208" y="3583036"/>
            <a:ext cx="669806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113234" y="2000249"/>
            <a:ext cx="3671291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955975" y="2000250"/>
            <a:ext cx="3671292" cy="234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92" name="Google Shape;92;p17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1329134" y="1993900"/>
            <a:ext cx="345539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2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20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700"/>
              <a:buNone/>
              <a:defRPr b="1" sz="1200"/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1113233" y="2501503"/>
            <a:ext cx="3671292" cy="18418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99" name="Google Shape;99;p18"/>
          <p:cNvSpPr txBox="1"/>
          <p:nvPr>
            <p:ph idx="3" type="body"/>
          </p:nvPr>
        </p:nvSpPr>
        <p:spPr>
          <a:xfrm>
            <a:off x="5160365" y="2000250"/>
            <a:ext cx="3466903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2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20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700"/>
              <a:buNone/>
              <a:defRPr b="1" sz="1200"/>
            </a:lvl9pPr>
          </a:lstStyle>
          <a:p/>
        </p:txBody>
      </p:sp>
      <p:sp>
        <p:nvSpPr>
          <p:cNvPr id="100" name="Google Shape;100;p18"/>
          <p:cNvSpPr txBox="1"/>
          <p:nvPr>
            <p:ph idx="4" type="body"/>
          </p:nvPr>
        </p:nvSpPr>
        <p:spPr>
          <a:xfrm>
            <a:off x="4955975" y="2501503"/>
            <a:ext cx="3671292" cy="18418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101" name="Google Shape;101;p18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1113234" y="1200150"/>
            <a:ext cx="2661841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946525" y="514349"/>
            <a:ext cx="4680743" cy="382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68300" lvl="0" marL="457200" algn="l">
              <a:spcBef>
                <a:spcPts val="300"/>
              </a:spcBef>
              <a:spcAft>
                <a:spcPts val="0"/>
              </a:spcAft>
              <a:buSzPts val="2200"/>
              <a:buChar char="•"/>
              <a:defRPr sz="1500"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1400"/>
            </a:lvl2pPr>
            <a:lvl3pPr indent="-336550" lvl="2" marL="13716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3pPr>
            <a:lvl4pPr indent="-323850" lvl="3" marL="18288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4pPr>
            <a:lvl5pPr indent="-323850" lvl="4" marL="22860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5pPr>
            <a:lvl6pPr indent="-323850" lvl="5" marL="27432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6pPr>
            <a:lvl7pPr indent="-323850" lvl="6" marL="32004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7pPr>
            <a:lvl8pPr indent="-323850" lvl="7" marL="3657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8pPr>
            <a:lvl9pPr indent="-323850" lvl="8" marL="4114800" algn="l">
              <a:spcBef>
                <a:spcPts val="500"/>
              </a:spcBef>
              <a:spcAft>
                <a:spcPts val="500"/>
              </a:spcAft>
              <a:buSzPts val="1500"/>
              <a:buChar char="•"/>
              <a:defRPr sz="11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1113234" y="2228850"/>
            <a:ext cx="266184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1700"/>
              <a:buNone/>
              <a:defRPr sz="12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117" name="Google Shape;117;p21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112043" y="1314449"/>
            <a:ext cx="406961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rbel"/>
              <a:buNone/>
              <a:defRPr b="0"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2"/>
          <p:cNvSpPr/>
          <p:nvPr>
            <p:ph idx="2" type="pic"/>
          </p:nvPr>
        </p:nvSpPr>
        <p:spPr>
          <a:xfrm>
            <a:off x="5696012" y="685800"/>
            <a:ext cx="2460731" cy="3429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1112043" y="2343149"/>
            <a:ext cx="406961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2000"/>
              <a:buNone/>
              <a:defRPr sz="14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124" name="Google Shape;124;p22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1113233" y="3549649"/>
            <a:ext cx="7514033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/>
          <p:nvPr>
            <p:ph idx="2" type="pic"/>
          </p:nvPr>
        </p:nvSpPr>
        <p:spPr>
          <a:xfrm>
            <a:off x="1789509" y="699084"/>
            <a:ext cx="6169458" cy="2373732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1113233" y="3974702"/>
            <a:ext cx="7514033" cy="370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1500"/>
              <a:buNone/>
              <a:defRPr sz="11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131" name="Google Shape;131;p23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1113234" y="514350"/>
            <a:ext cx="751403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1113234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lang="en" sz="6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100"/>
          </a:p>
        </p:txBody>
      </p:sp>
      <p:sp>
        <p:nvSpPr>
          <p:cNvPr id="142" name="Google Shape;142;p25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lang="en" sz="6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100"/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1656159" y="514350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1827608" y="2571749"/>
            <a:ext cx="6399611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2000"/>
              <a:buFont typeface="Corbel"/>
              <a:buNone/>
              <a:defRPr sz="14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200"/>
              <a:buFont typeface="Corbel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2000"/>
              <a:buFont typeface="Corbel"/>
              <a:buNone/>
              <a:defRPr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700"/>
              <a:buFont typeface="Corbel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Font typeface="Corbel"/>
              <a:buNone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2" type="body"/>
          </p:nvPr>
        </p:nvSpPr>
        <p:spPr>
          <a:xfrm>
            <a:off x="1113233" y="3257550"/>
            <a:ext cx="7514033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1113235" y="2481436"/>
            <a:ext cx="7514032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1113234" y="3583036"/>
            <a:ext cx="7514033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lang="en" sz="6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100"/>
          </a:p>
        </p:txBody>
      </p:sp>
      <p:sp>
        <p:nvSpPr>
          <p:cNvPr id="157" name="Google Shape;157;p27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lang="en" sz="6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100"/>
          </a:p>
        </p:txBody>
      </p:sp>
      <p:sp>
        <p:nvSpPr>
          <p:cNvPr id="158" name="Google Shape;158;p27"/>
          <p:cNvSpPr txBox="1"/>
          <p:nvPr>
            <p:ph type="title"/>
          </p:nvPr>
        </p:nvSpPr>
        <p:spPr>
          <a:xfrm>
            <a:off x="1656159" y="514350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1113235" y="2914650"/>
            <a:ext cx="7514033" cy="6667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600"/>
              <a:buNone/>
              <a:defRPr b="0" sz="1800" cap="none">
                <a:solidFill>
                  <a:schemeClr val="dk1"/>
                </a:solidFill>
              </a:defRPr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2" type="body"/>
          </p:nvPr>
        </p:nvSpPr>
        <p:spPr>
          <a:xfrm>
            <a:off x="1113234" y="3581400"/>
            <a:ext cx="7514033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1113235" y="514350"/>
            <a:ext cx="7514034" cy="2045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113234" y="2628900"/>
            <a:ext cx="7514035" cy="628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 cap="none">
                <a:solidFill>
                  <a:schemeClr val="dk1"/>
                </a:solidFill>
              </a:defRPr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2" type="body"/>
          </p:nvPr>
        </p:nvSpPr>
        <p:spPr>
          <a:xfrm>
            <a:off x="1113233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 rot="5400000">
            <a:off x="3698675" y="-585193"/>
            <a:ext cx="2343151" cy="75140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 rot="5400000">
            <a:off x="6048855" y="1764987"/>
            <a:ext cx="3829050" cy="132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 rot="5400000">
            <a:off x="2206112" y="-578528"/>
            <a:ext cx="3829050" cy="60148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1113233" y="2000249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99" name="Google Shape;199;p32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2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2"/>
          <p:cNvSpPr txBox="1"/>
          <p:nvPr>
            <p:ph idx="12" type="sldNum"/>
          </p:nvPr>
        </p:nvSpPr>
        <p:spPr>
          <a:xfrm>
            <a:off x="8213892" y="4400348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9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52" name="Google Shape;52;p13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3" name="Google Shape;53;p1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4" name="Google Shape;54;p1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5" name="Google Shape;55;p1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7" name="Google Shape;57;p1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8" name="Google Shape;58;p13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 i="0" sz="3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113233" y="2000249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937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1186C3"/>
              </a:buClr>
              <a:buSzPts val="2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83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2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655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7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238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23850" lvl="6" marL="32004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23850" lvl="7" marL="36576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23850" lvl="8" marL="4114800" marR="0" rtl="0" algn="l">
              <a:spcBef>
                <a:spcPts val="500"/>
              </a:spcBef>
              <a:spcAft>
                <a:spcPts val="50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31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185" name="Google Shape;185;p3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6" name="Google Shape;186;p3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187" name="Google Shape;187;p3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188" name="Google Shape;188;p3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89" name="Google Shape;189;p3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90" name="Google Shape;190;p3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</p:grpSp>
      <p:sp>
        <p:nvSpPr>
          <p:cNvPr id="191" name="Google Shape;191;p31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0" i="0" sz="3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1113233" y="2000249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937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1186C3"/>
              </a:buClr>
              <a:buSzPts val="26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83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655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7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238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23850" lvl="6" marL="32004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23850" lvl="7" marL="36576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23850" lvl="8" marL="4114800" marR="0" rtl="0" algn="l">
              <a:spcBef>
                <a:spcPts val="500"/>
              </a:spcBef>
              <a:spcAft>
                <a:spcPts val="50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vid.cdc.gov/covid-data-tracker/#datatracker-home" TargetMode="External"/><Relationship Id="rId4" Type="http://schemas.openxmlformats.org/officeDocument/2006/relationships/hyperlink" Target="https://covid.cdc.gov/covid-data-tracker/#datatracker-home" TargetMode="External"/><Relationship Id="rId9" Type="http://schemas.openxmlformats.org/officeDocument/2006/relationships/hyperlink" Target="https://www.hrw.org/news/2020/05/05/us-southern-states-ease-covid-19-restrictions-risking-black-lives" TargetMode="External"/><Relationship Id="rId5" Type="http://schemas.openxmlformats.org/officeDocument/2006/relationships/hyperlink" Target="https://www.thelancet.com/journals/laninf/article/PIIS1473-3099(22)00320-6/fulltext" TargetMode="External"/><Relationship Id="rId6" Type="http://schemas.openxmlformats.org/officeDocument/2006/relationships/hyperlink" Target="https://www.ncbi.nlm.nih.gov/pmc/articles/PMC9049562/" TargetMode="External"/><Relationship Id="rId7" Type="http://schemas.openxmlformats.org/officeDocument/2006/relationships/hyperlink" Target="https://covid.cdc.gov/covid-data-tracker/#datatracker-home" TargetMode="External"/><Relationship Id="rId8" Type="http://schemas.openxmlformats.org/officeDocument/2006/relationships/hyperlink" Target="https://www.jstor.org/stable/26976653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50.jpg"/><Relationship Id="rId5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using a syringe" id="206" name="Google Shape;206;p33"/>
          <p:cNvPicPr preferRelativeResize="0"/>
          <p:nvPr/>
        </p:nvPicPr>
        <p:blipFill rotWithShape="1">
          <a:blip r:embed="rId3">
            <a:alphaModFix amt="50000"/>
          </a:blip>
          <a:srcRect b="1062" l="0" r="0" t="14351"/>
          <a:stretch/>
        </p:blipFill>
        <p:spPr>
          <a:xfrm>
            <a:off x="15" y="8"/>
            <a:ext cx="9143984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>
            <p:ph type="ctrTitle"/>
          </p:nvPr>
        </p:nvSpPr>
        <p:spPr>
          <a:xfrm>
            <a:off x="1363237" y="284357"/>
            <a:ext cx="6842667" cy="27145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orbel"/>
              <a:buNone/>
            </a:pPr>
            <a:r>
              <a:rPr b="1" lang="en" sz="5000"/>
              <a:t>Impact of Vaccinations on COVID-19 Deaths</a:t>
            </a:r>
            <a:endParaRPr/>
          </a:p>
        </p:txBody>
      </p:sp>
      <p:sp>
        <p:nvSpPr>
          <p:cNvPr id="208" name="Google Shape;208;p33"/>
          <p:cNvSpPr txBox="1"/>
          <p:nvPr>
            <p:ph idx="1" type="subTitle"/>
          </p:nvPr>
        </p:nvSpPr>
        <p:spPr>
          <a:xfrm>
            <a:off x="4499517" y="2868652"/>
            <a:ext cx="3622753" cy="113428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b="1" lang="en" sz="2100"/>
              <a:t>DATS 6101, Group 4 Final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ct val="142857"/>
              <a:buNone/>
            </a:pPr>
            <a:r>
              <a:rPr b="1" lang="en" sz="2100"/>
              <a:t>Kyle Hall, Aishwarya Maddula, Micah Sanders, Xiaopu Zhou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5607670" y="4002932"/>
            <a:ext cx="2514600" cy="54502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20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March 20, 2024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push pin surrounded by circle of red push pins" id="337" name="Google Shape;337;p42"/>
          <p:cNvPicPr preferRelativeResize="0"/>
          <p:nvPr/>
        </p:nvPicPr>
        <p:blipFill rotWithShape="1">
          <a:blip r:embed="rId3">
            <a:alphaModFix/>
          </a:blip>
          <a:srcRect b="0" l="24174" r="24246" t="0"/>
          <a:stretch/>
        </p:blipFill>
        <p:spPr>
          <a:xfrm>
            <a:off x="5169692" y="8"/>
            <a:ext cx="3974308" cy="5143500"/>
          </a:xfrm>
          <a:custGeom>
            <a:rect b="b" l="l" r="r" t="t"/>
            <a:pathLst>
              <a:path extrusionOk="0" h="6858000" w="5299077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38" name="Google Shape;338;p42"/>
          <p:cNvSpPr txBox="1"/>
          <p:nvPr>
            <p:ph type="title"/>
          </p:nvPr>
        </p:nvSpPr>
        <p:spPr>
          <a:xfrm>
            <a:off x="967216" y="171700"/>
            <a:ext cx="22512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/>
              <a:t>With Outliers</a:t>
            </a:r>
            <a:endParaRPr/>
          </a:p>
        </p:txBody>
      </p:sp>
      <p:sp>
        <p:nvSpPr>
          <p:cNvPr id="339" name="Google Shape;339;p42"/>
          <p:cNvSpPr/>
          <p:nvPr/>
        </p:nvSpPr>
        <p:spPr>
          <a:xfrm>
            <a:off x="8152019" y="1294253"/>
            <a:ext cx="895800" cy="681600"/>
          </a:xfrm>
          <a:prstGeom prst="roundRect">
            <a:avLst>
              <a:gd fmla="val 10000" name="adj"/>
            </a:avLst>
          </a:prstGeom>
          <a:solidFill>
            <a:schemeClr val="lt1">
              <a:alpha val="89800"/>
            </a:schemeClr>
          </a:solidFill>
          <a:ln cap="rnd" cmpd="sng" w="15875">
            <a:solidFill>
              <a:srgbClr val="2FAC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94 Outliers Removed</a:t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40" name="Google Shape;340;p42"/>
          <p:cNvGrpSpPr/>
          <p:nvPr/>
        </p:nvGrpSpPr>
        <p:grpSpPr>
          <a:xfrm>
            <a:off x="8082556" y="3396323"/>
            <a:ext cx="1061503" cy="756116"/>
            <a:chOff x="313084" y="1257578"/>
            <a:chExt cx="2817900" cy="1789200"/>
          </a:xfrm>
        </p:grpSpPr>
        <p:sp>
          <p:nvSpPr>
            <p:cNvPr id="341" name="Google Shape;341;p42"/>
            <p:cNvSpPr/>
            <p:nvPr/>
          </p:nvSpPr>
          <p:spPr>
            <a:xfrm>
              <a:off x="313084" y="1257578"/>
              <a:ext cx="2817900" cy="1789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42"/>
            <p:cNvSpPr txBox="1"/>
            <p:nvPr/>
          </p:nvSpPr>
          <p:spPr>
            <a:xfrm>
              <a:off x="365491" y="1257578"/>
              <a:ext cx="2765400" cy="17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1425" lIns="111425" spcFirstLastPara="1" rIns="111425" wrap="square" tIns="1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orbel"/>
                <a:buNone/>
              </a:pPr>
              <a:r>
                <a:rPr lang="en" sz="15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129 Outliers Removed</a:t>
              </a:r>
              <a:endParaRPr sz="1100"/>
            </a:p>
          </p:txBody>
        </p:sp>
      </p:grpSp>
      <p:sp>
        <p:nvSpPr>
          <p:cNvPr id="343" name="Google Shape;343;p42"/>
          <p:cNvSpPr/>
          <p:nvPr/>
        </p:nvSpPr>
        <p:spPr>
          <a:xfrm>
            <a:off x="4314021" y="1452938"/>
            <a:ext cx="4944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5875">
            <a:solidFill>
              <a:srgbClr val="1448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4" name="Google Shape;344;p42"/>
          <p:cNvSpPr/>
          <p:nvPr/>
        </p:nvSpPr>
        <p:spPr>
          <a:xfrm>
            <a:off x="4314028" y="3573282"/>
            <a:ext cx="4944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5875">
            <a:solidFill>
              <a:srgbClr val="1448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 rot="-5400000">
            <a:off x="-566028" y="3295548"/>
            <a:ext cx="2018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en" sz="3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NorthEast</a:t>
            </a:r>
            <a:endParaRPr sz="3000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 rot="-5400000">
            <a:off x="-531637" y="1029272"/>
            <a:ext cx="2018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en" sz="3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MidWest</a:t>
            </a:r>
            <a:endParaRPr sz="3000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5638326" y="171699"/>
            <a:ext cx="29403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 sz="3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Without Outliers</a:t>
            </a:r>
            <a:endParaRPr sz="1100"/>
          </a:p>
        </p:txBody>
      </p:sp>
      <p:pic>
        <p:nvPicPr>
          <p:cNvPr id="348" name="Google Shape;348;p42"/>
          <p:cNvPicPr preferRelativeResize="0"/>
          <p:nvPr/>
        </p:nvPicPr>
        <p:blipFill rotWithShape="1">
          <a:blip r:embed="rId4">
            <a:alphaModFix/>
          </a:blip>
          <a:srcRect b="0" l="0" r="0" t="744"/>
          <a:stretch/>
        </p:blipFill>
        <p:spPr>
          <a:xfrm>
            <a:off x="74625" y="940075"/>
            <a:ext cx="4136100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1725" y="924425"/>
            <a:ext cx="4136100" cy="414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5" name="Google Shape;355;p43"/>
          <p:cNvSpPr/>
          <p:nvPr/>
        </p:nvSpPr>
        <p:spPr>
          <a:xfrm>
            <a:off x="5537185" y="0"/>
            <a:ext cx="841772" cy="3996929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6" name="Google Shape;356;p43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9" name="Google Shape;359;p43"/>
          <p:cNvSpPr txBox="1"/>
          <p:nvPr>
            <p:ph type="title"/>
          </p:nvPr>
        </p:nvSpPr>
        <p:spPr>
          <a:xfrm>
            <a:off x="6256433" y="767443"/>
            <a:ext cx="2426312" cy="3575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en"/>
              <a:t>Daily Deaths</a:t>
            </a:r>
            <a:br>
              <a:rPr lang="en"/>
            </a:br>
            <a:r>
              <a:rPr lang="en"/>
              <a:t>by Region</a:t>
            </a:r>
            <a:endParaRPr/>
          </a:p>
        </p:txBody>
      </p:sp>
      <p:sp>
        <p:nvSpPr>
          <p:cNvPr id="360" name="Google Shape;360;p43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61" name="Google Shape;3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873" y="842963"/>
            <a:ext cx="500062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7" name="Google Shape;367;p44"/>
          <p:cNvSpPr/>
          <p:nvPr/>
        </p:nvSpPr>
        <p:spPr>
          <a:xfrm>
            <a:off x="5537185" y="0"/>
            <a:ext cx="841772" cy="3996928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8" name="Google Shape;368;p44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1" name="Google Shape;371;p44"/>
          <p:cNvSpPr txBox="1"/>
          <p:nvPr>
            <p:ph type="title"/>
          </p:nvPr>
        </p:nvSpPr>
        <p:spPr>
          <a:xfrm>
            <a:off x="6256424" y="767450"/>
            <a:ext cx="28341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en"/>
              <a:t>Weekly</a:t>
            </a:r>
            <a:r>
              <a:rPr lang="en"/>
              <a:t> Deaths</a:t>
            </a:r>
            <a:br>
              <a:rPr lang="en"/>
            </a:br>
            <a:r>
              <a:rPr lang="en"/>
              <a:t>Across States</a:t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3" name="Google Shape;3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75" y="472600"/>
            <a:ext cx="8248248" cy="41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75" y="472600"/>
            <a:ext cx="8248249" cy="416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0" name="Google Shape;380;p45"/>
          <p:cNvSpPr/>
          <p:nvPr/>
        </p:nvSpPr>
        <p:spPr>
          <a:xfrm>
            <a:off x="5537185" y="0"/>
            <a:ext cx="841772" cy="3996928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1" name="Google Shape;381;p45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2" name="Google Shape;382;p45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3" name="Google Shape;383;p45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4" name="Google Shape;384;p45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85" name="Google Shape;3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50" y="541650"/>
            <a:ext cx="8244525" cy="41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50" y="541650"/>
            <a:ext cx="8244526" cy="416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2" name="Google Shape;392;p46"/>
          <p:cNvSpPr/>
          <p:nvPr/>
        </p:nvSpPr>
        <p:spPr>
          <a:xfrm>
            <a:off x="5537185" y="0"/>
            <a:ext cx="841772" cy="3996928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3" name="Google Shape;393;p46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4" name="Google Shape;394;p46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5" name="Google Shape;395;p46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6" name="Google Shape;396;p46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50" y="541650"/>
            <a:ext cx="8244525" cy="41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50" y="541650"/>
            <a:ext cx="8244526" cy="416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650" y="541650"/>
            <a:ext cx="8244526" cy="416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5" name="Google Shape;405;p47"/>
          <p:cNvSpPr/>
          <p:nvPr/>
        </p:nvSpPr>
        <p:spPr>
          <a:xfrm>
            <a:off x="5537185" y="0"/>
            <a:ext cx="841772" cy="3996928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6" name="Google Shape;406;p47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7" name="Google Shape;407;p47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8" name="Google Shape;408;p47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0" name="Google Shape;4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949" y="155837"/>
            <a:ext cx="7766251" cy="483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6" name="Google Shape;416;p48"/>
          <p:cNvSpPr/>
          <p:nvPr/>
        </p:nvSpPr>
        <p:spPr>
          <a:xfrm>
            <a:off x="5537185" y="0"/>
            <a:ext cx="841772" cy="3996928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7" name="Google Shape;417;p48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8" name="Google Shape;418;p48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0" name="Google Shape;420;p48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21" name="Google Shape;4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75" y="491125"/>
            <a:ext cx="8260101" cy="41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8" name="Google Shape;428;p49"/>
          <p:cNvSpPr/>
          <p:nvPr/>
        </p:nvSpPr>
        <p:spPr>
          <a:xfrm>
            <a:off x="5537185" y="0"/>
            <a:ext cx="841772" cy="3996928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9" name="Google Shape;429;p49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0" name="Google Shape;430;p49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1" name="Google Shape;431;p49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2" name="Google Shape;432;p49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33" name="Google Shape;4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75" y="484425"/>
            <a:ext cx="8238300" cy="41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0" name="Google Shape;440;p50"/>
          <p:cNvSpPr/>
          <p:nvPr/>
        </p:nvSpPr>
        <p:spPr>
          <a:xfrm>
            <a:off x="5537185" y="0"/>
            <a:ext cx="841772" cy="3996928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1" name="Google Shape;441;p50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2" name="Google Shape;442;p50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3" name="Google Shape;443;p50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4" name="Google Shape;444;p50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45" name="Google Shape;4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75" y="514350"/>
            <a:ext cx="82601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075" y="514350"/>
            <a:ext cx="82601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3" name="Google Shape;453;p51"/>
          <p:cNvSpPr/>
          <p:nvPr/>
        </p:nvSpPr>
        <p:spPr>
          <a:xfrm>
            <a:off x="5537185" y="0"/>
            <a:ext cx="841772" cy="3996928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4" name="Google Shape;454;p51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5" name="Google Shape;455;p51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6" name="Google Shape;456;p51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7" name="Google Shape;457;p51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58" name="Google Shape;4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814" y="222325"/>
            <a:ext cx="7378375" cy="456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1135579" y="90605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/>
              <a:t>Policy Background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1248851" y="4203673"/>
            <a:ext cx="4355312" cy="939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800"/>
              <a:t>Sources</a:t>
            </a:r>
            <a:endParaRPr sz="800" u="sng">
              <a:solidFill>
                <a:schemeClr val="hlink"/>
              </a:solidFill>
              <a:hlinkClick r:id="rId3"/>
            </a:endParaRPr>
          </a:p>
          <a:p>
            <a:pPr indent="-215900" lvl="1" marL="558800" rtl="0" algn="l">
              <a:spcBef>
                <a:spcPts val="600"/>
              </a:spcBef>
              <a:spcAft>
                <a:spcPts val="0"/>
              </a:spcAft>
              <a:buSzPts val="1200"/>
              <a:buChar char="•"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https://covid.cdc.gov/covid-data-tracker/#datatracker-home</a:t>
            </a:r>
            <a:endParaRPr sz="800"/>
          </a:p>
          <a:p>
            <a:pPr indent="-215900" lvl="1" marL="558800" rtl="0" algn="l">
              <a:spcBef>
                <a:spcPts val="600"/>
              </a:spcBef>
              <a:spcAft>
                <a:spcPts val="0"/>
              </a:spcAft>
              <a:buSzPts val="1200"/>
              <a:buChar char="•"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https://www.thelancet.com/journals/laninf/article/PIIS1473-3099(22)00320-6/fulltext</a:t>
            </a:r>
            <a:endParaRPr sz="800"/>
          </a:p>
          <a:p>
            <a:pPr indent="-215900" lvl="1" marL="558800" rtl="0" algn="l">
              <a:spcBef>
                <a:spcPts val="600"/>
              </a:spcBef>
              <a:spcAft>
                <a:spcPts val="0"/>
              </a:spcAft>
              <a:buSzPts val="1200"/>
              <a:buChar char="•"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https://www.ncbi.nlm.nih.gov/pmc/articles/PMC9049562</a:t>
            </a:r>
            <a:endParaRPr sz="800"/>
          </a:p>
          <a:p>
            <a:pPr indent="-114300" lvl="1" marL="558800" rtl="0" algn="l">
              <a:spcBef>
                <a:spcPts val="7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100"/>
          </a:p>
        </p:txBody>
      </p:sp>
      <p:sp>
        <p:nvSpPr>
          <p:cNvPr id="216" name="Google Shape;216;p34"/>
          <p:cNvSpPr txBox="1"/>
          <p:nvPr/>
        </p:nvSpPr>
        <p:spPr>
          <a:xfrm>
            <a:off x="2696651" y="1102577"/>
            <a:ext cx="4673967" cy="29383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/>
          <a:p>
            <a:pPr indent="-191135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COVID-19 likely led to 1.2m deaths in the US</a:t>
            </a:r>
            <a:endParaRPr sz="1100"/>
          </a:p>
          <a:p>
            <a:pPr indent="-191135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Vaccines</a:t>
            </a:r>
            <a:r>
              <a:rPr b="0" i="0" lang="en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reduced deaths globally</a:t>
            </a:r>
            <a:endParaRPr sz="1100"/>
          </a:p>
          <a:p>
            <a:pPr indent="-191135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Uneven impact on regions</a:t>
            </a:r>
            <a:endParaRPr sz="1100"/>
          </a:p>
          <a:p>
            <a:pPr indent="-194945" lvl="1" marL="5588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6666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southern US was particularly hard hit</a:t>
            </a:r>
            <a:endParaRPr sz="1100"/>
          </a:p>
          <a:p>
            <a:pPr indent="-194945" lvl="1" marL="5588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6666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region also lagged the nation in vaccination rate</a:t>
            </a:r>
            <a:endParaRPr sz="1100"/>
          </a:p>
          <a:p>
            <a:pPr indent="-191135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Southern states resisted policy solutions</a:t>
            </a:r>
            <a:endParaRPr sz="1100"/>
          </a:p>
          <a:p>
            <a:pPr indent="-194945" lvl="1" marL="5588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6666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Lower rate of mask mandates</a:t>
            </a:r>
            <a:endParaRPr sz="1100"/>
          </a:p>
          <a:p>
            <a:pPr indent="-194945" lvl="1" marL="5588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6666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Less strict immunization guidance</a:t>
            </a:r>
            <a:endParaRPr sz="1100"/>
          </a:p>
        </p:txBody>
      </p:sp>
      <p:sp>
        <p:nvSpPr>
          <p:cNvPr id="217" name="Google Shape;217;p34"/>
          <p:cNvSpPr txBox="1"/>
          <p:nvPr/>
        </p:nvSpPr>
        <p:spPr>
          <a:xfrm>
            <a:off x="5192962" y="4300655"/>
            <a:ext cx="4355312" cy="939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200"/>
              <a:buFont typeface="Arial"/>
              <a:buNone/>
            </a:pPr>
            <a:r>
              <a:t/>
            </a:r>
            <a:endParaRPr b="0" i="0" sz="800" u="sng" cap="none" strike="noStrike">
              <a:solidFill>
                <a:schemeClr val="hlink"/>
              </a:solidFill>
              <a:latin typeface="Corbel"/>
              <a:ea typeface="Corbel"/>
              <a:cs typeface="Corbel"/>
              <a:sym typeface="Corbel"/>
              <a:hlinkClick r:id="rId7"/>
            </a:endParaRPr>
          </a:p>
          <a:p>
            <a:pPr indent="-215900" lvl="1" marL="55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1200"/>
              <a:buFont typeface="Arial"/>
              <a:buChar char="•"/>
            </a:pPr>
            <a:r>
              <a:rPr b="0" i="0" lang="en" sz="8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8"/>
              </a:rPr>
              <a:t>https://www.jstor.org/stable/26976653</a:t>
            </a:r>
            <a:endParaRPr b="0" i="0" sz="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15900" lvl="1" marL="55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1200"/>
              <a:buFont typeface="Arial"/>
              <a:buChar char="•"/>
            </a:pPr>
            <a:r>
              <a:rPr b="0" i="0" lang="en" sz="8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9"/>
              </a:rPr>
              <a:t>https://www.hrw.org/news/2020/05/05/us-southern-states-ease-covid-19-restrictions-risking-black-lives</a:t>
            </a:r>
            <a:endParaRPr b="0" i="0" sz="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4300" lvl="1" marL="558800" marR="0" rtl="0" algn="l">
              <a:spcBef>
                <a:spcPts val="7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4300" lvl="1" marL="558800" marR="0" rtl="0" algn="l">
              <a:spcBef>
                <a:spcPts val="7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5" name="Google Shape;465;p52"/>
          <p:cNvSpPr/>
          <p:nvPr/>
        </p:nvSpPr>
        <p:spPr>
          <a:xfrm>
            <a:off x="5537185" y="0"/>
            <a:ext cx="841772" cy="3996928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6" name="Google Shape;466;p52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8" name="Google Shape;468;p52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9" name="Google Shape;469;p52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70" name="Google Shape;4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7" name="Google Shape;477;p53"/>
          <p:cNvSpPr/>
          <p:nvPr/>
        </p:nvSpPr>
        <p:spPr>
          <a:xfrm>
            <a:off x="5537185" y="0"/>
            <a:ext cx="841772" cy="3996928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8" name="Google Shape;478;p53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9" name="Google Shape;479;p53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0" name="Google Shape;480;p53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1" name="Google Shape;481;p53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82" name="Google Shape;4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9" cy="273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273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39575"/>
            <a:ext cx="4571999" cy="240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739575"/>
            <a:ext cx="4571999" cy="2403924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1" name="Google Shape;491;p54"/>
          <p:cNvSpPr/>
          <p:nvPr/>
        </p:nvSpPr>
        <p:spPr>
          <a:xfrm>
            <a:off x="5537185" y="0"/>
            <a:ext cx="841772" cy="3996929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2" name="Google Shape;492;p54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4" name="Google Shape;494;p54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5" name="Google Shape;495;p54"/>
          <p:cNvSpPr txBox="1"/>
          <p:nvPr>
            <p:ph type="title"/>
          </p:nvPr>
        </p:nvSpPr>
        <p:spPr>
          <a:xfrm>
            <a:off x="6256433" y="767443"/>
            <a:ext cx="2426312" cy="3575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en"/>
              <a:t>Daily Deaths</a:t>
            </a:r>
            <a:br>
              <a:rPr lang="en"/>
            </a:br>
            <a:r>
              <a:rPr lang="en"/>
              <a:t>by Region</a:t>
            </a:r>
            <a:endParaRPr/>
          </a:p>
        </p:txBody>
      </p:sp>
      <p:sp>
        <p:nvSpPr>
          <p:cNvPr id="496" name="Google Shape;496;p54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97" name="Google Shape;497;p54"/>
          <p:cNvPicPr preferRelativeResize="0"/>
          <p:nvPr/>
        </p:nvPicPr>
        <p:blipFill rotWithShape="1">
          <a:blip r:embed="rId3">
            <a:alphaModFix/>
          </a:blip>
          <a:srcRect b="0" l="0" r="17735" t="0"/>
          <a:stretch/>
        </p:blipFill>
        <p:spPr>
          <a:xfrm>
            <a:off x="271279" y="2693155"/>
            <a:ext cx="4574859" cy="234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4"/>
          <p:cNvPicPr preferRelativeResize="0"/>
          <p:nvPr/>
        </p:nvPicPr>
        <p:blipFill rotWithShape="1">
          <a:blip r:embed="rId4">
            <a:alphaModFix/>
          </a:blip>
          <a:srcRect b="0" l="0" r="18508" t="0"/>
          <a:stretch/>
        </p:blipFill>
        <p:spPr>
          <a:xfrm>
            <a:off x="271280" y="107160"/>
            <a:ext cx="4564671" cy="234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5537185" y="0"/>
            <a:ext cx="841772" cy="3996929"/>
          </a:xfrm>
          <a:custGeom>
            <a:rect b="b" l="l" r="r" t="t"/>
            <a:pathLst>
              <a:path extrusionOk="0" h="3357" w="70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rgbClr val="63696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5" name="Google Shape;505;p55"/>
          <p:cNvSpPr/>
          <p:nvPr/>
        </p:nvSpPr>
        <p:spPr>
          <a:xfrm>
            <a:off x="5307394" y="0"/>
            <a:ext cx="838200" cy="3957638"/>
          </a:xfrm>
          <a:custGeom>
            <a:rect b="b" l="l" r="r" t="t"/>
            <a:pathLst>
              <a:path extrusionOk="0" h="3324" w="70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6" name="Google Shape;506;p55"/>
          <p:cNvSpPr/>
          <p:nvPr/>
        </p:nvSpPr>
        <p:spPr>
          <a:xfrm>
            <a:off x="5537185" y="3964781"/>
            <a:ext cx="1597819" cy="1178719"/>
          </a:xfrm>
          <a:custGeom>
            <a:rect b="b" l="l" r="r" t="t"/>
            <a:pathLst>
              <a:path extrusionOk="0" h="990" w="1342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13435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7" name="Google Shape;507;p55"/>
          <p:cNvSpPr/>
          <p:nvPr/>
        </p:nvSpPr>
        <p:spPr>
          <a:xfrm>
            <a:off x="5307394" y="3929063"/>
            <a:ext cx="1271588" cy="1214438"/>
          </a:xfrm>
          <a:custGeom>
            <a:rect b="b" l="l" r="r" t="t"/>
            <a:pathLst>
              <a:path extrusionOk="0" h="1619250" w="16954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rgbClr val="1186C3">
              <a:alpha val="8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8" name="Google Shape;508;p55"/>
          <p:cNvSpPr txBox="1"/>
          <p:nvPr>
            <p:ph type="title"/>
          </p:nvPr>
        </p:nvSpPr>
        <p:spPr>
          <a:xfrm>
            <a:off x="6256433" y="767443"/>
            <a:ext cx="2426312" cy="3575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en"/>
              <a:t>EDA Deaths</a:t>
            </a:r>
            <a:br>
              <a:rPr lang="en"/>
            </a:br>
            <a:r>
              <a:rPr lang="en" sz="2100"/>
              <a:t>(West, South)</a:t>
            </a:r>
            <a:endParaRPr/>
          </a:p>
        </p:txBody>
      </p:sp>
      <p:sp>
        <p:nvSpPr>
          <p:cNvPr id="509" name="Google Shape;509;p55"/>
          <p:cNvSpPr/>
          <p:nvPr/>
        </p:nvSpPr>
        <p:spPr>
          <a:xfrm>
            <a:off x="0" y="0"/>
            <a:ext cx="6107538" cy="5143501"/>
          </a:xfrm>
          <a:custGeom>
            <a:rect b="b" l="l" r="r" t="t"/>
            <a:pathLst>
              <a:path extrusionOk="0" h="6858001" w="8143384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3F3F3F">
              <a:alpha val="8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10" name="Google Shape;510;p55"/>
          <p:cNvPicPr preferRelativeResize="0"/>
          <p:nvPr/>
        </p:nvPicPr>
        <p:blipFill rotWithShape="1">
          <a:blip r:embed="rId3">
            <a:alphaModFix/>
          </a:blip>
          <a:srcRect b="0" l="0" r="18543" t="0"/>
          <a:stretch/>
        </p:blipFill>
        <p:spPr>
          <a:xfrm>
            <a:off x="271279" y="2677063"/>
            <a:ext cx="4574860" cy="234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5"/>
          <p:cNvPicPr preferRelativeResize="0"/>
          <p:nvPr/>
        </p:nvPicPr>
        <p:blipFill rotWithShape="1">
          <a:blip r:embed="rId4">
            <a:alphaModFix/>
          </a:blip>
          <a:srcRect b="0" l="0" r="18260" t="0"/>
          <a:stretch/>
        </p:blipFill>
        <p:spPr>
          <a:xfrm>
            <a:off x="271279" y="102038"/>
            <a:ext cx="4574860" cy="235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Line of vials" id="517" name="Google Shape;517;p56"/>
          <p:cNvPicPr preferRelativeResize="0"/>
          <p:nvPr/>
        </p:nvPicPr>
        <p:blipFill rotWithShape="1">
          <a:blip r:embed="rId4">
            <a:alphaModFix/>
          </a:blip>
          <a:srcRect b="-1" l="33467" r="14955" t="0"/>
          <a:stretch/>
        </p:blipFill>
        <p:spPr>
          <a:xfrm>
            <a:off x="5169693" y="8"/>
            <a:ext cx="3974308" cy="5143492"/>
          </a:xfrm>
          <a:custGeom>
            <a:rect b="b" l="l" r="r" t="t"/>
            <a:pathLst>
              <a:path extrusionOk="0" h="6858000" w="5299077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518" name="Google Shape;518;p56"/>
          <p:cNvGrpSpPr/>
          <p:nvPr/>
        </p:nvGrpSpPr>
        <p:grpSpPr>
          <a:xfrm>
            <a:off x="4674570" y="0"/>
            <a:ext cx="1827610" cy="5143501"/>
            <a:chOff x="1320800" y="0"/>
            <a:chExt cx="2436813" cy="6858001"/>
          </a:xfrm>
        </p:grpSpPr>
        <p:sp>
          <p:nvSpPr>
            <p:cNvPr id="519" name="Google Shape;519;p56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0" name="Google Shape;520;p5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1" name="Google Shape;521;p5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2" name="Google Shape;522;p5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3" name="Google Shape;523;p5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4" name="Google Shape;524;p5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25" name="Google Shape;525;p56"/>
          <p:cNvSpPr txBox="1"/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526" name="Google Shape;526;p56"/>
          <p:cNvSpPr txBox="1"/>
          <p:nvPr>
            <p:ph idx="1" type="body"/>
          </p:nvPr>
        </p:nvSpPr>
        <p:spPr>
          <a:xfrm>
            <a:off x="455239" y="1540959"/>
            <a:ext cx="3945510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500"/>
              <a:t>Did reaching a 30% vaccination rate impact deaths?</a:t>
            </a:r>
            <a:endParaRPr/>
          </a:p>
          <a:p>
            <a:pPr indent="-209550" lvl="1" marL="558800" rtl="0" algn="l">
              <a:spcBef>
                <a:spcPts val="700"/>
              </a:spcBef>
              <a:spcAft>
                <a:spcPts val="0"/>
              </a:spcAft>
              <a:buSzPts val="1700"/>
              <a:buChar char="•"/>
            </a:pPr>
            <a:r>
              <a:rPr lang="en" sz="1200"/>
              <a:t>H0: Vaccinees did not impact deaths.</a:t>
            </a:r>
            <a:endParaRPr/>
          </a:p>
          <a:p>
            <a:pPr indent="-209550" lvl="1" marL="558800" rtl="0" algn="l">
              <a:spcBef>
                <a:spcPts val="700"/>
              </a:spcBef>
              <a:spcAft>
                <a:spcPts val="0"/>
              </a:spcAft>
              <a:buSzPts val="1700"/>
              <a:buChar char="•"/>
            </a:pPr>
            <a:r>
              <a:rPr lang="en" sz="1200"/>
              <a:t>Ha: Vaccinees impacted deaths</a:t>
            </a:r>
            <a:endParaRPr/>
          </a:p>
        </p:txBody>
      </p:sp>
      <p:pic>
        <p:nvPicPr>
          <p:cNvPr descr="图形用户界面, 文本&#10;&#10;描述已自动生成" id="527" name="Google Shape;527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538" y="3240157"/>
            <a:ext cx="4452443" cy="1612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EAEA"/>
            </a:gs>
            <a:gs pos="100000">
              <a:srgbClr val="A3A5A6"/>
            </a:gs>
          </a:gsLst>
          <a:lin ang="5400000" scaled="0"/>
        </a:gra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E9EAEA"/>
              </a:gs>
              <a:gs pos="100000">
                <a:srgbClr val="A3A5A6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3" name="Google Shape;533;p57"/>
          <p:cNvSpPr/>
          <p:nvPr/>
        </p:nvSpPr>
        <p:spPr>
          <a:xfrm flipH="1" rot="10800000">
            <a:off x="-1" y="-1"/>
            <a:ext cx="3302782" cy="5143501"/>
          </a:xfrm>
          <a:custGeom>
            <a:rect b="b" l="l" r="r" t="t"/>
            <a:pathLst>
              <a:path extrusionOk="0" h="6858001" w="4403709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4" name="Google Shape;534;p57"/>
          <p:cNvSpPr txBox="1"/>
          <p:nvPr>
            <p:ph type="title"/>
          </p:nvPr>
        </p:nvSpPr>
        <p:spPr>
          <a:xfrm>
            <a:off x="401266" y="514350"/>
            <a:ext cx="1979972" cy="382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rbel"/>
              <a:buNone/>
            </a:pPr>
            <a:r>
              <a:rPr lang="en">
                <a:solidFill>
                  <a:srgbClr val="FFFFFF"/>
                </a:solidFill>
              </a:rPr>
              <a:t>One Way ANOVA</a:t>
            </a:r>
            <a:endParaRPr/>
          </a:p>
        </p:txBody>
      </p:sp>
      <p:grpSp>
        <p:nvGrpSpPr>
          <p:cNvPr id="535" name="Google Shape;535;p57"/>
          <p:cNvGrpSpPr/>
          <p:nvPr/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536" name="Google Shape;536;p57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7" name="Google Shape;537;p57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8" name="Google Shape;538;p57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p57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0" name="Google Shape;540;p57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1" name="Google Shape;541;p57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descr="A graph of a number of different states&#10;&#10;Description automatically generated with medium confidence" id="542" name="Google Shape;54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5697" y="514350"/>
            <a:ext cx="4314648" cy="30818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57"/>
          <p:cNvGraphicFramePr/>
          <p:nvPr/>
        </p:nvGraphicFramePr>
        <p:xfrm>
          <a:off x="4024536" y="3603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{8D14A7CA-0257-4211-A075-8001DA732301}</a:tableStyleId>
              </a:tblPr>
              <a:tblGrid>
                <a:gridCol w="804025"/>
                <a:gridCol w="804025"/>
                <a:gridCol w="804025"/>
                <a:gridCol w="804025"/>
                <a:gridCol w="804025"/>
                <a:gridCol w="804025"/>
              </a:tblGrid>
              <a:tr h="25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Df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Sum Sq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Mean sq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 value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Pr(&gt;F)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Region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2.56e+07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8547638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237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Residuals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3780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1.36e+08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35991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EAEA"/>
            </a:gs>
            <a:gs pos="100000">
              <a:srgbClr val="A3A5A6"/>
            </a:gs>
          </a:gsLst>
          <a:lin ang="5400000" scaled="0"/>
        </a:gra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E9EAEA"/>
              </a:gs>
              <a:gs pos="100000">
                <a:srgbClr val="A3A5A6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9" name="Google Shape;549;p58"/>
          <p:cNvSpPr/>
          <p:nvPr/>
        </p:nvSpPr>
        <p:spPr>
          <a:xfrm flipH="1" rot="10800000">
            <a:off x="-1" y="-1"/>
            <a:ext cx="3302782" cy="5143501"/>
          </a:xfrm>
          <a:custGeom>
            <a:rect b="b" l="l" r="r" t="t"/>
            <a:pathLst>
              <a:path extrusionOk="0" h="6858001" w="4403709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50" name="Google Shape;550;p58"/>
          <p:cNvSpPr txBox="1"/>
          <p:nvPr>
            <p:ph type="title"/>
          </p:nvPr>
        </p:nvSpPr>
        <p:spPr>
          <a:xfrm>
            <a:off x="401266" y="514350"/>
            <a:ext cx="1885179" cy="382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rbel"/>
              <a:buNone/>
            </a:pPr>
            <a:r>
              <a:rPr lang="en">
                <a:solidFill>
                  <a:srgbClr val="FFFFFF"/>
                </a:solidFill>
              </a:rPr>
              <a:t>Regional T-tests</a:t>
            </a:r>
            <a:endParaRPr/>
          </a:p>
        </p:txBody>
      </p:sp>
      <p:grpSp>
        <p:nvGrpSpPr>
          <p:cNvPr id="551" name="Google Shape;551;p58"/>
          <p:cNvGrpSpPr/>
          <p:nvPr/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552" name="Google Shape;552;p58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3" name="Google Shape;553;p58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4" name="Google Shape;554;p58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5" name="Google Shape;555;p58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58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7" name="Google Shape;557;p58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aphicFrame>
        <p:nvGraphicFramePr>
          <p:cNvPr id="558" name="Google Shape;558;p58"/>
          <p:cNvGraphicFramePr/>
          <p:nvPr/>
        </p:nvGraphicFramePr>
        <p:xfrm>
          <a:off x="3787823" y="20607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{8D14A7CA-0257-4211-A075-8001DA732301}</a:tableStyleId>
              </a:tblPr>
              <a:tblGrid>
                <a:gridCol w="965550"/>
                <a:gridCol w="965550"/>
                <a:gridCol w="965550"/>
                <a:gridCol w="965550"/>
                <a:gridCol w="965550"/>
              </a:tblGrid>
              <a:tr h="283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Low CI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High CI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df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P-value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48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MidWest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34.6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62.5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727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2e-11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NorthEast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6.86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36.17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801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0.004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South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52.1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117.9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750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5e-07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West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48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106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806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3e-07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559" name="Google Shape;559;p58"/>
          <p:cNvSpPr/>
          <p:nvPr/>
        </p:nvSpPr>
        <p:spPr>
          <a:xfrm>
            <a:off x="7266925" y="1768248"/>
            <a:ext cx="1578428" cy="216081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0" name="Google Shape;560;p58"/>
          <p:cNvSpPr txBox="1"/>
          <p:nvPr/>
        </p:nvSpPr>
        <p:spPr>
          <a:xfrm>
            <a:off x="3837830" y="514350"/>
            <a:ext cx="4625814" cy="10387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Re-ran T-tests by region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Each region showed significant difference before and after 11/3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EAEA"/>
            </a:gs>
            <a:gs pos="100000">
              <a:srgbClr val="A3A5A6"/>
            </a:gs>
          </a:gsLst>
          <a:lin ang="5400000" scaled="0"/>
        </a:gra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E9EAEA"/>
              </a:gs>
              <a:gs pos="100000">
                <a:srgbClr val="A3A5A6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6" name="Google Shape;566;p59"/>
          <p:cNvSpPr/>
          <p:nvPr/>
        </p:nvSpPr>
        <p:spPr>
          <a:xfrm flipH="1" rot="10800000">
            <a:off x="-1" y="-1"/>
            <a:ext cx="3302782" cy="5143501"/>
          </a:xfrm>
          <a:custGeom>
            <a:rect b="b" l="l" r="r" t="t"/>
            <a:pathLst>
              <a:path extrusionOk="0" h="6858001" w="4403709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>
            <a:gsLst>
              <a:gs pos="0">
                <a:srgbClr val="63636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7" name="Google Shape;567;p59"/>
          <p:cNvSpPr txBox="1"/>
          <p:nvPr>
            <p:ph type="title"/>
          </p:nvPr>
        </p:nvSpPr>
        <p:spPr>
          <a:xfrm>
            <a:off x="401266" y="514350"/>
            <a:ext cx="1979972" cy="382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rbel"/>
              <a:buNone/>
            </a:pPr>
            <a:r>
              <a:rPr lang="en">
                <a:solidFill>
                  <a:srgbClr val="FFFFFF"/>
                </a:solidFill>
              </a:rPr>
              <a:t>Two Way ANOVA</a:t>
            </a:r>
            <a:endParaRPr/>
          </a:p>
        </p:txBody>
      </p:sp>
      <p:grpSp>
        <p:nvGrpSpPr>
          <p:cNvPr id="568" name="Google Shape;568;p59"/>
          <p:cNvGrpSpPr/>
          <p:nvPr/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569" name="Google Shape;569;p59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575" name="Google Shape;575;p59"/>
          <p:cNvPicPr preferRelativeResize="0"/>
          <p:nvPr/>
        </p:nvPicPr>
        <p:blipFill rotWithShape="1">
          <a:blip r:embed="rId3">
            <a:alphaModFix/>
          </a:blip>
          <a:srcRect b="0" l="39035" r="0" t="0"/>
          <a:stretch/>
        </p:blipFill>
        <p:spPr>
          <a:xfrm>
            <a:off x="4087091" y="251259"/>
            <a:ext cx="4354199" cy="464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 txBox="1"/>
          <p:nvPr>
            <p:ph type="title"/>
          </p:nvPr>
        </p:nvSpPr>
        <p:spPr>
          <a:xfrm>
            <a:off x="676083" y="157375"/>
            <a:ext cx="7514100" cy="131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Region vs State</a:t>
            </a:r>
            <a:endParaRPr/>
          </a:p>
        </p:txBody>
      </p:sp>
      <p:sp>
        <p:nvSpPr>
          <p:cNvPr id="581" name="Google Shape;581;p60"/>
          <p:cNvSpPr txBox="1"/>
          <p:nvPr>
            <p:ph idx="1" type="body"/>
          </p:nvPr>
        </p:nvSpPr>
        <p:spPr>
          <a:xfrm>
            <a:off x="1025807" y="1828649"/>
            <a:ext cx="7514100" cy="23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Inefficient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Multilinearlity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Low variance</a:t>
            </a:r>
            <a:endParaRPr/>
          </a:p>
        </p:txBody>
      </p:sp>
      <p:pic>
        <p:nvPicPr>
          <p:cNvPr id="582" name="Google Shape;5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875" y="1282250"/>
            <a:ext cx="2531526" cy="36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250" y="1282250"/>
            <a:ext cx="2898576" cy="334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"/>
          <p:cNvSpPr txBox="1"/>
          <p:nvPr>
            <p:ph type="title"/>
          </p:nvPr>
        </p:nvSpPr>
        <p:spPr>
          <a:xfrm>
            <a:off x="901075" y="61775"/>
            <a:ext cx="7514100" cy="75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589" name="Google Shape;589;p61"/>
          <p:cNvSpPr txBox="1"/>
          <p:nvPr/>
        </p:nvSpPr>
        <p:spPr>
          <a:xfrm>
            <a:off x="525175" y="1254200"/>
            <a:ext cx="28359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en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Linear Model</a:t>
            </a:r>
            <a:endParaRPr sz="1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en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Full model: Death/Case = intercept + b1(Vacc rate) + b2(policy) + b3(region) + b4(year)</a:t>
            </a:r>
            <a:endParaRPr sz="1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en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Reference: no policy, 2023, West Region</a:t>
            </a:r>
            <a:endParaRPr sz="1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en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Adjusted R-squared:  0.0492</a:t>
            </a:r>
            <a:endParaRPr sz="1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en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AIC -38455</a:t>
            </a:r>
            <a:endParaRPr sz="1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590" name="Google Shape;590;p61"/>
          <p:cNvGraphicFramePr/>
          <p:nvPr/>
        </p:nvGraphicFramePr>
        <p:xfrm>
          <a:off x="3512550" y="112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{F490EF5E-6B21-4B01-9B97-2AD540A74886}</a:tableStyleId>
              </a:tblPr>
              <a:tblGrid>
                <a:gridCol w="1751550"/>
                <a:gridCol w="982750"/>
                <a:gridCol w="886800"/>
                <a:gridCol w="710725"/>
                <a:gridCol w="785425"/>
                <a:gridCol w="386550"/>
              </a:tblGrid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Estimate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Std. Error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 value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Pr(&gt;|t|)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(Intercept)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0.016352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0.001135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14.41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&lt; 2e-16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***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Weekly_Vacc_all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0.112665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0.025335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4.45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8.80E-06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***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Food_Drink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-0.00227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0.001538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-1.47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0.1405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Masks_Bus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-0.0085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0.001186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-7.17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8.40E-13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***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Masks_Public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-0.00976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0.001218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-8.01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1.30E-15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***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Region_MidWest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0.002725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0.001022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2.67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0.0077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**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Region_NorthEast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0.004442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0.000805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5.52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3.50E-08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***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Region_South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0.000179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0.000703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0.25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0.7992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year_2020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0.0144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0.001539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9.36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&lt; 2e-16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***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year_2021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0.007666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0.001761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4.35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1.40E-05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***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year_2022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0.004247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0.001604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2.65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0.0081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**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row of samples for medical testing" id="223" name="Google Shape;223;p35"/>
          <p:cNvPicPr preferRelativeResize="0"/>
          <p:nvPr/>
        </p:nvPicPr>
        <p:blipFill rotWithShape="1">
          <a:blip r:embed="rId4">
            <a:alphaModFix/>
          </a:blip>
          <a:srcRect b="0" l="42048" r="0" t="0"/>
          <a:stretch/>
        </p:blipFill>
        <p:spPr>
          <a:xfrm>
            <a:off x="5169693" y="8"/>
            <a:ext cx="3974308" cy="5143492"/>
          </a:xfrm>
          <a:custGeom>
            <a:rect b="b" l="l" r="r" t="t"/>
            <a:pathLst>
              <a:path extrusionOk="0" h="6858000" w="5299077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24" name="Google Shape;224;p35"/>
          <p:cNvGrpSpPr/>
          <p:nvPr/>
        </p:nvGrpSpPr>
        <p:grpSpPr>
          <a:xfrm>
            <a:off x="4674570" y="0"/>
            <a:ext cx="1827610" cy="5143501"/>
            <a:chOff x="1320800" y="0"/>
            <a:chExt cx="2436813" cy="6858001"/>
          </a:xfrm>
        </p:grpSpPr>
        <p:sp>
          <p:nvSpPr>
            <p:cNvPr id="225" name="Google Shape;225;p35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31" name="Google Shape;231;p35"/>
          <p:cNvSpPr txBox="1"/>
          <p:nvPr>
            <p:ph type="title"/>
          </p:nvPr>
        </p:nvSpPr>
        <p:spPr>
          <a:xfrm>
            <a:off x="645716" y="0"/>
            <a:ext cx="3945510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/>
              <a:t>Smart Questions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482602" y="1314449"/>
            <a:ext cx="4191968" cy="2824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Did vaccinations impact survival rates from COVID-19 between 2020 and 2023?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Were there differences in COVID-19 survival rates between regions of the US?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Did policy choices made by states impact survival rates?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2"/>
          <p:cNvSpPr txBox="1"/>
          <p:nvPr>
            <p:ph type="title"/>
          </p:nvPr>
        </p:nvSpPr>
        <p:spPr>
          <a:xfrm>
            <a:off x="901075" y="61775"/>
            <a:ext cx="7514100" cy="75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Stepwise (both direction) feature selection</a:t>
            </a:r>
            <a:endParaRPr/>
          </a:p>
        </p:txBody>
      </p:sp>
      <p:sp>
        <p:nvSpPr>
          <p:cNvPr id="596" name="Google Shape;596;p62"/>
          <p:cNvSpPr txBox="1"/>
          <p:nvPr/>
        </p:nvSpPr>
        <p:spPr>
          <a:xfrm>
            <a:off x="525175" y="1254200"/>
            <a:ext cx="28359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en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Linear Model</a:t>
            </a:r>
            <a:endParaRPr sz="1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en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Removed South Region for minimal improvement in adj. R^2 and AIC</a:t>
            </a:r>
            <a:endParaRPr sz="1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en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Adjusted R-squared:  0.0493</a:t>
            </a:r>
            <a:endParaRPr sz="1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en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AIC -38457</a:t>
            </a:r>
            <a:endParaRPr sz="1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597" name="Google Shape;597;p62"/>
          <p:cNvGraphicFramePr/>
          <p:nvPr/>
        </p:nvGraphicFramePr>
        <p:xfrm>
          <a:off x="3584750" y="94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{F490EF5E-6B21-4B01-9B97-2AD540A74886}</a:tableStyleId>
              </a:tblPr>
              <a:tblGrid>
                <a:gridCol w="1357750"/>
                <a:gridCol w="741975"/>
                <a:gridCol w="776075"/>
                <a:gridCol w="615125"/>
                <a:gridCol w="773825"/>
                <a:gridCol w="565675"/>
              </a:tblGrid>
              <a:tr h="33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Estimate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Std.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Error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t-value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Pr(&gt;|t|)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(Intercept)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0.016437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0.001085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15.15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2.00E-16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***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Weekly_Vacc_all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0.112664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0.025334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4.45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8.80E-06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***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Food_Drink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-0.00226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0.001538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-1.47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0.1415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Masks_Bus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-0.00851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0.001186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-7.17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7.90E-13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***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Masks_Public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-0.00976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0.001218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-8.02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1.20E-15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***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4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Region_MidWest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0.002631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0.000952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2.76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0.0058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**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Region_NorthEast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0.004348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0.000716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6.08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1.30E-09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***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year_2020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0.014416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0.001538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9.37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2.00E-16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***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year_2021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0.007684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0.00176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4.37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1.30E-05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***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year_2022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0.004262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0.001603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2.66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0.0079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**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3" name="Google Shape;603;p63"/>
          <p:cNvSpPr/>
          <p:nvPr/>
        </p:nvSpPr>
        <p:spPr>
          <a:xfrm flipH="1" rot="10800000">
            <a:off x="-1" y="-1"/>
            <a:ext cx="3302782" cy="5143501"/>
          </a:xfrm>
          <a:custGeom>
            <a:rect b="b" l="l" r="r" t="t"/>
            <a:pathLst>
              <a:path extrusionOk="0" h="6858001" w="4403709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>
            <a:gsLst>
              <a:gs pos="0">
                <a:srgbClr val="159FE7"/>
              </a:gs>
              <a:gs pos="23000">
                <a:srgbClr val="159FE7"/>
              </a:gs>
              <a:gs pos="69000">
                <a:srgbClr val="1186C3"/>
              </a:gs>
              <a:gs pos="97000">
                <a:srgbClr val="107DB6"/>
              </a:gs>
              <a:gs pos="100000">
                <a:srgbClr val="107DB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4" name="Google Shape;604;p63"/>
          <p:cNvSpPr txBox="1"/>
          <p:nvPr>
            <p:ph type="title"/>
          </p:nvPr>
        </p:nvSpPr>
        <p:spPr>
          <a:xfrm>
            <a:off x="372084" y="514351"/>
            <a:ext cx="2057400" cy="382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" sz="2400">
                <a:solidFill>
                  <a:srgbClr val="FFFFFF"/>
                </a:solidFill>
              </a:rPr>
              <a:t>Conclusions</a:t>
            </a:r>
            <a:endParaRPr/>
          </a:p>
        </p:txBody>
      </p:sp>
      <p:grpSp>
        <p:nvGrpSpPr>
          <p:cNvPr id="605" name="Google Shape;605;p63"/>
          <p:cNvGrpSpPr/>
          <p:nvPr/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606" name="Google Shape;606;p63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7" name="Google Shape;607;p6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8" name="Google Shape;608;p6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9" name="Google Shape;609;p6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0" name="Google Shape;610;p6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12" name="Google Shape;612;p63"/>
          <p:cNvSpPr txBox="1"/>
          <p:nvPr>
            <p:ph idx="1" type="body"/>
          </p:nvPr>
        </p:nvSpPr>
        <p:spPr>
          <a:xfrm>
            <a:off x="3837825" y="514350"/>
            <a:ext cx="4789500" cy="42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10000"/>
          </a:bodyPr>
          <a:lstStyle/>
          <a:p>
            <a:pPr indent="-218440" lvl="0" marL="215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Did vaccinations impact survival rates from COVID-19 between 2020 and 2023?</a:t>
            </a:r>
            <a:endParaRPr sz="2400"/>
          </a:p>
          <a:p>
            <a:pPr indent="-218440" lvl="1" marL="5588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A:  No, vaccination rates were positively correlated with death rates.</a:t>
            </a:r>
            <a:endParaRPr sz="2400"/>
          </a:p>
          <a:p>
            <a:pPr indent="-218440" lvl="0" marL="215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Were there differences in COVID-19 survival rates between regions of the US?</a:t>
            </a:r>
            <a:endParaRPr sz="2400"/>
          </a:p>
          <a:p>
            <a:pPr indent="-218440" lvl="1" marL="5588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A: Yes, death rates were positively correlated with the midwest and northeast regions</a:t>
            </a:r>
            <a:endParaRPr sz="2400"/>
          </a:p>
          <a:p>
            <a:pPr indent="-218440" lvl="0" marL="215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Did policy choices made by states impact survival rates?</a:t>
            </a:r>
            <a:endParaRPr sz="2400"/>
          </a:p>
          <a:p>
            <a:pPr indent="-218440" lvl="1" marL="5588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A: Yes, mask mandates (business and public) were positively correlated with survival rate. 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8" name="Google Shape;618;p64"/>
          <p:cNvSpPr/>
          <p:nvPr/>
        </p:nvSpPr>
        <p:spPr>
          <a:xfrm flipH="1" rot="10800000">
            <a:off x="-1" y="-1"/>
            <a:ext cx="3302782" cy="5143501"/>
          </a:xfrm>
          <a:custGeom>
            <a:rect b="b" l="l" r="r" t="t"/>
            <a:pathLst>
              <a:path extrusionOk="0" h="6858001" w="4403709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>
            <a:gsLst>
              <a:gs pos="0">
                <a:srgbClr val="159FE7"/>
              </a:gs>
              <a:gs pos="23000">
                <a:srgbClr val="159FE7"/>
              </a:gs>
              <a:gs pos="69000">
                <a:srgbClr val="1186C3"/>
              </a:gs>
              <a:gs pos="97000">
                <a:srgbClr val="107DB6"/>
              </a:gs>
              <a:gs pos="100000">
                <a:srgbClr val="107DB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9" name="Google Shape;619;p64"/>
          <p:cNvSpPr txBox="1"/>
          <p:nvPr>
            <p:ph type="title"/>
          </p:nvPr>
        </p:nvSpPr>
        <p:spPr>
          <a:xfrm>
            <a:off x="372084" y="514351"/>
            <a:ext cx="20574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" sz="2400">
                <a:solidFill>
                  <a:srgbClr val="FFFFFF"/>
                </a:solidFill>
              </a:rPr>
              <a:t>Implications</a:t>
            </a:r>
            <a:endParaRPr/>
          </a:p>
        </p:txBody>
      </p:sp>
      <p:grpSp>
        <p:nvGrpSpPr>
          <p:cNvPr id="620" name="Google Shape;620;p64"/>
          <p:cNvGrpSpPr/>
          <p:nvPr/>
        </p:nvGrpSpPr>
        <p:grpSpPr>
          <a:xfrm>
            <a:off x="2486469" y="0"/>
            <a:ext cx="1827610" cy="5143500"/>
            <a:chOff x="1320800" y="0"/>
            <a:chExt cx="2436813" cy="6858001"/>
          </a:xfrm>
        </p:grpSpPr>
        <p:sp>
          <p:nvSpPr>
            <p:cNvPr id="621" name="Google Shape;621;p64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2" name="Google Shape;622;p6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3" name="Google Shape;623;p6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4" name="Google Shape;624;p6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5" name="Google Shape;625;p6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27" name="Google Shape;627;p64"/>
          <p:cNvSpPr txBox="1"/>
          <p:nvPr>
            <p:ph idx="1" type="body"/>
          </p:nvPr>
        </p:nvSpPr>
        <p:spPr>
          <a:xfrm>
            <a:off x="3837825" y="514350"/>
            <a:ext cx="4789500" cy="42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10000"/>
          </a:bodyPr>
          <a:lstStyle/>
          <a:p>
            <a:pPr indent="-218440" lvl="0" marL="215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Why were </a:t>
            </a:r>
            <a:r>
              <a:rPr lang="en" sz="2400"/>
              <a:t>vaccinations positively correlated with death rates?</a:t>
            </a:r>
            <a:endParaRPr sz="2400"/>
          </a:p>
          <a:p>
            <a:pPr indent="-218440" lvl="1" marL="5588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Likely a missing variable problem. Adj. R^2 was small meaning we didn’t capture much of the variance.</a:t>
            </a:r>
            <a:endParaRPr sz="2400"/>
          </a:p>
          <a:p>
            <a:pPr indent="-218440" lvl="0" marL="215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Why did we exclude state dummies?</a:t>
            </a:r>
            <a:endParaRPr sz="2400"/>
          </a:p>
          <a:p>
            <a:pPr indent="-218440" lvl="1" marL="5588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There was strong </a:t>
            </a:r>
            <a:r>
              <a:rPr lang="en" sz="2400"/>
              <a:t>multicollinearity</a:t>
            </a:r>
            <a:r>
              <a:rPr lang="en" sz="2400"/>
              <a:t> and low variance in some states after removing </a:t>
            </a:r>
            <a:r>
              <a:rPr lang="en" sz="2400"/>
              <a:t>outlines</a:t>
            </a:r>
            <a:r>
              <a:rPr lang="en" sz="2400"/>
              <a:t>.</a:t>
            </a:r>
            <a:endParaRPr sz="2400"/>
          </a:p>
          <a:p>
            <a:pPr indent="-218440" lvl="1" marL="5588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State reporting </a:t>
            </a:r>
            <a:r>
              <a:rPr lang="en" sz="2400"/>
              <a:t>policies</a:t>
            </a:r>
            <a:r>
              <a:rPr lang="en" sz="2400"/>
              <a:t> </a:t>
            </a:r>
            <a:r>
              <a:rPr lang="en" sz="2400"/>
              <a:t>resulted</a:t>
            </a:r>
            <a:r>
              <a:rPr lang="en" sz="2400"/>
              <a:t> in bad data for some states</a:t>
            </a:r>
            <a:endParaRPr sz="2400"/>
          </a:p>
          <a:p>
            <a:pPr indent="-218440" lvl="0" marL="215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Why not use Beta regression?</a:t>
            </a:r>
            <a:endParaRPr sz="2400"/>
          </a:p>
          <a:p>
            <a:pPr indent="-218440" lvl="1" marL="5588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Similar results</a:t>
            </a:r>
            <a:endParaRPr sz="2400"/>
          </a:p>
          <a:p>
            <a:pPr indent="-218440" lvl="1" marL="5588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Errors in R without good documentation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65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633" name="Google Shape;633;p65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4" name="Google Shape;634;p65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5" name="Google Shape;635;p65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6" name="Google Shape;636;p65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7" name="Google Shape;637;p65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8" name="Google Shape;638;p65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descr="Yellow question mark" id="639" name="Google Shape;639;p65"/>
          <p:cNvPicPr preferRelativeResize="0"/>
          <p:nvPr/>
        </p:nvPicPr>
        <p:blipFill rotWithShape="1">
          <a:blip r:embed="rId3">
            <a:alphaModFix amt="35000"/>
          </a:blip>
          <a:srcRect b="6250" l="0" r="0" t="0"/>
          <a:stretch/>
        </p:blipFill>
        <p:spPr>
          <a:xfrm>
            <a:off x="15" y="8"/>
            <a:ext cx="9143985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5"/>
          <p:cNvSpPr txBox="1"/>
          <p:nvPr>
            <p:ph type="title"/>
          </p:nvPr>
        </p:nvSpPr>
        <p:spPr>
          <a:xfrm>
            <a:off x="2196301" y="1035051"/>
            <a:ext cx="6430967" cy="196214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</a:pPr>
            <a:r>
              <a:rPr lang="en" sz="4500"/>
              <a:t>Questions</a:t>
            </a:r>
            <a:endParaRPr/>
          </a:p>
        </p:txBody>
      </p:sp>
      <p:grpSp>
        <p:nvGrpSpPr>
          <p:cNvPr id="641" name="Google Shape;641;p65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642" name="Google Shape;642;p65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0ACE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3" name="Google Shape;643;p65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4" name="Google Shape;644;p65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5" name="Google Shape;645;p65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6" name="Google Shape;646;p65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7" name="Google Shape;647;p65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1305756" y="-211246"/>
            <a:ext cx="7306738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1343618" y="2310034"/>
            <a:ext cx="942600" cy="942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1203900" y="3457150"/>
            <a:ext cx="115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2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Deaths</a:t>
            </a:r>
            <a:endParaRPr sz="2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1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(usafacts.org)</a:t>
            </a:r>
            <a:endParaRPr sz="1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4360852" y="2314496"/>
            <a:ext cx="942600" cy="94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>
            <a:off x="5149927" y="3514287"/>
            <a:ext cx="2094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6"/>
          <p:cNvSpPr txBox="1"/>
          <p:nvPr/>
        </p:nvSpPr>
        <p:spPr>
          <a:xfrm>
            <a:off x="5759725" y="3457150"/>
            <a:ext cx="148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2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Policy</a:t>
            </a:r>
            <a:endParaRPr sz="2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1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(healthdata.gov)</a:t>
            </a:r>
            <a:endParaRPr sz="2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7453086" y="2314509"/>
            <a:ext cx="942600" cy="94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/>
        </p:nvSpPr>
        <p:spPr>
          <a:xfrm>
            <a:off x="7256400" y="3457138"/>
            <a:ext cx="144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2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Regions</a:t>
            </a:r>
            <a:endParaRPr sz="2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1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(census)</a:t>
            </a:r>
            <a:endParaRPr sz="2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1200150" y="4103650"/>
            <a:ext cx="152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Date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State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Death count</a:t>
            </a:r>
            <a:endParaRPr sz="1100"/>
          </a:p>
        </p:txBody>
      </p:sp>
      <p:sp>
        <p:nvSpPr>
          <p:cNvPr id="247" name="Google Shape;247;p36"/>
          <p:cNvSpPr txBox="1"/>
          <p:nvPr/>
        </p:nvSpPr>
        <p:spPr>
          <a:xfrm>
            <a:off x="5759725" y="4103650"/>
            <a:ext cx="1449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State_ID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Policy_Type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68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Char char="•"/>
            </a:pP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Start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68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Char char="•"/>
            </a:pP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Stop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7553675" y="4172950"/>
            <a:ext cx="1152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State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Regions</a:t>
            </a:r>
            <a:endParaRPr sz="1100"/>
          </a:p>
        </p:txBody>
      </p:sp>
      <p:sp>
        <p:nvSpPr>
          <p:cNvPr id="249" name="Google Shape;249;p36"/>
          <p:cNvSpPr txBox="1"/>
          <p:nvPr/>
        </p:nvSpPr>
        <p:spPr>
          <a:xfrm>
            <a:off x="1200150" y="800100"/>
            <a:ext cx="3452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Before cleaning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Datasets – 3, Rows – 659542, Columns – 126</a:t>
            </a:r>
            <a:endParaRPr sz="1100"/>
          </a:p>
        </p:txBody>
      </p:sp>
      <p:sp>
        <p:nvSpPr>
          <p:cNvPr id="250" name="Google Shape;250;p36"/>
          <p:cNvSpPr txBox="1"/>
          <p:nvPr/>
        </p:nvSpPr>
        <p:spPr>
          <a:xfrm>
            <a:off x="5054874" y="771600"/>
            <a:ext cx="3081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After cleaning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Datasets – 1, Rows – </a:t>
            </a: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8754</a:t>
            </a: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Columns - </a:t>
            </a: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2774725" y="1543050"/>
            <a:ext cx="4027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Final Dataset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Date, Regions,Cases, Death count, Vacc</a:t>
            </a: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ination, Policy</a:t>
            </a:r>
            <a:endParaRPr sz="1100"/>
          </a:p>
        </p:txBody>
      </p:sp>
      <p:sp>
        <p:nvSpPr>
          <p:cNvPr id="252" name="Google Shape;252;p36"/>
          <p:cNvSpPr/>
          <p:nvPr/>
        </p:nvSpPr>
        <p:spPr>
          <a:xfrm>
            <a:off x="2862227" y="2310034"/>
            <a:ext cx="942600" cy="94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/>
          <p:nvPr/>
        </p:nvSpPr>
        <p:spPr>
          <a:xfrm>
            <a:off x="2862220" y="3514275"/>
            <a:ext cx="1152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2674825" y="3457150"/>
            <a:ext cx="115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2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Cases</a:t>
            </a:r>
            <a:br>
              <a:rPr lang="en" sz="2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(usafacts.org)</a:t>
            </a:r>
            <a:endParaRPr sz="2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2875125" y="4065100"/>
            <a:ext cx="924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Date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State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Cases</a:t>
            </a:r>
            <a:endParaRPr sz="1100"/>
          </a:p>
        </p:txBody>
      </p:sp>
      <p:sp>
        <p:nvSpPr>
          <p:cNvPr id="256" name="Google Shape;256;p36"/>
          <p:cNvSpPr/>
          <p:nvPr/>
        </p:nvSpPr>
        <p:spPr>
          <a:xfrm>
            <a:off x="5859465" y="2310021"/>
            <a:ext cx="942600" cy="94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4410825" y="4172950"/>
            <a:ext cx="1053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Date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State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Vacc</a:t>
            </a:r>
            <a:endParaRPr sz="1100"/>
          </a:p>
        </p:txBody>
      </p:sp>
      <p:sp>
        <p:nvSpPr>
          <p:cNvPr id="258" name="Google Shape;258;p36"/>
          <p:cNvSpPr txBox="1"/>
          <p:nvPr/>
        </p:nvSpPr>
        <p:spPr>
          <a:xfrm>
            <a:off x="3945900" y="3457150"/>
            <a:ext cx="172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2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Vaccination</a:t>
            </a:r>
            <a:endParaRPr sz="2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1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(data.cdc.gov)</a:t>
            </a:r>
            <a:endParaRPr sz="2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1113235" y="23697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/>
              <a:t>Regions</a:t>
            </a:r>
            <a:endParaRPr/>
          </a:p>
        </p:txBody>
      </p:sp>
      <p:pic>
        <p:nvPicPr>
          <p:cNvPr id="264" name="Google Shape;264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6674" y="1030088"/>
            <a:ext cx="5127154" cy="393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1190075" y="110925"/>
            <a:ext cx="7514100" cy="1041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Overview</a:t>
            </a:r>
            <a:endParaRPr/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978750" y="1152525"/>
            <a:ext cx="7514100" cy="232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Cases , Deaths: Drop Unused Columns, Aggregate county data to states, transpose data, Calculate weekly change based on mondays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Vaccination: Consider vaccination percentage (age wise segregation), calculate weekly vaccination rate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Policy: Consider state level policies, pick important policies, calculate start and end date of policy, generate list of dates that contain these policies, merge them into dataframe, create dummies for policy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Regions: Mapped state to regions</a:t>
            </a:r>
            <a:endParaRPr/>
          </a:p>
        </p:txBody>
      </p:sp>
      <p:grpSp>
        <p:nvGrpSpPr>
          <p:cNvPr id="271" name="Google Shape;271;p38"/>
          <p:cNvGrpSpPr/>
          <p:nvPr/>
        </p:nvGrpSpPr>
        <p:grpSpPr>
          <a:xfrm>
            <a:off x="2487598" y="3476626"/>
            <a:ext cx="4045370" cy="1517354"/>
            <a:chOff x="1767246" y="9602"/>
            <a:chExt cx="6292378" cy="2385027"/>
          </a:xfrm>
        </p:grpSpPr>
        <p:sp>
          <p:nvSpPr>
            <p:cNvPr id="272" name="Google Shape;272;p38"/>
            <p:cNvSpPr/>
            <p:nvPr/>
          </p:nvSpPr>
          <p:spPr>
            <a:xfrm>
              <a:off x="2348574" y="9602"/>
              <a:ext cx="1431000" cy="1431000"/>
            </a:xfrm>
            <a:prstGeom prst="ellipse">
              <a:avLst/>
            </a:prstGeom>
            <a:solidFill>
              <a:srgbClr val="CBE2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2734229" y="365084"/>
              <a:ext cx="659700" cy="72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8"/>
            <p:cNvSpPr txBox="1"/>
            <p:nvPr/>
          </p:nvSpPr>
          <p:spPr>
            <a:xfrm>
              <a:off x="1767246" y="1674628"/>
              <a:ext cx="2981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" sz="1700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MISSING RECORDS</a:t>
              </a:r>
              <a:endParaRPr sz="1100"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5851568" y="9602"/>
              <a:ext cx="1431000" cy="1431000"/>
            </a:xfrm>
            <a:prstGeom prst="ellipse">
              <a:avLst/>
            </a:prstGeom>
            <a:solidFill>
              <a:srgbClr val="CBE2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6239109" y="365067"/>
              <a:ext cx="659700" cy="752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8"/>
            <p:cNvSpPr txBox="1"/>
            <p:nvPr/>
          </p:nvSpPr>
          <p:spPr>
            <a:xfrm>
              <a:off x="5078224" y="1674643"/>
              <a:ext cx="29814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" sz="1700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CUMULATIVE T</a:t>
              </a:r>
              <a:r>
                <a:rPr lang="en" sz="17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O</a:t>
              </a:r>
              <a:r>
                <a:rPr lang="en" sz="1700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MARGINAL</a:t>
              </a:r>
              <a:endParaRPr sz="11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1113233" y="514350"/>
            <a:ext cx="75141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283" name="Google Shape;283;p39"/>
          <p:cNvGrpSpPr/>
          <p:nvPr/>
        </p:nvGrpSpPr>
        <p:grpSpPr>
          <a:xfrm>
            <a:off x="2438669" y="2007449"/>
            <a:ext cx="4863277" cy="2328751"/>
            <a:chOff x="1767246" y="9599"/>
            <a:chExt cx="6484369" cy="3105001"/>
          </a:xfrm>
        </p:grpSpPr>
        <p:sp>
          <p:nvSpPr>
            <p:cNvPr id="284" name="Google Shape;284;p39"/>
            <p:cNvSpPr/>
            <p:nvPr/>
          </p:nvSpPr>
          <p:spPr>
            <a:xfrm>
              <a:off x="2348590" y="9599"/>
              <a:ext cx="1818600" cy="1818600"/>
            </a:xfrm>
            <a:prstGeom prst="ellipse">
              <a:avLst/>
            </a:prstGeom>
            <a:solidFill>
              <a:srgbClr val="CBE2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2736152" y="397162"/>
              <a:ext cx="1043400" cy="1043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1767246" y="2394600"/>
              <a:ext cx="2981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9"/>
            <p:cNvSpPr txBox="1"/>
            <p:nvPr/>
          </p:nvSpPr>
          <p:spPr>
            <a:xfrm>
              <a:off x="1767246" y="2394600"/>
              <a:ext cx="2981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" sz="1700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MISSING RECORDS</a:t>
              </a:r>
              <a:endParaRPr sz="1100"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5851559" y="9599"/>
              <a:ext cx="1818600" cy="1818600"/>
            </a:xfrm>
            <a:prstGeom prst="ellipse">
              <a:avLst/>
            </a:prstGeom>
            <a:solidFill>
              <a:srgbClr val="CBE2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6239121" y="397162"/>
              <a:ext cx="1043400" cy="104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5270215" y="2394600"/>
              <a:ext cx="2981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9"/>
            <p:cNvSpPr txBox="1"/>
            <p:nvPr/>
          </p:nvSpPr>
          <p:spPr>
            <a:xfrm>
              <a:off x="5270215" y="2394600"/>
              <a:ext cx="2981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" sz="1700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CUMULATIVE TO MARGINAL</a:t>
              </a:r>
              <a:endParaRPr sz="11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push pin surrounded by circle of red push pins" id="297" name="Google Shape;297;p40"/>
          <p:cNvPicPr preferRelativeResize="0"/>
          <p:nvPr/>
        </p:nvPicPr>
        <p:blipFill rotWithShape="1">
          <a:blip r:embed="rId3">
            <a:alphaModFix/>
          </a:blip>
          <a:srcRect b="-1" l="24173" r="24250" t="0"/>
          <a:stretch/>
        </p:blipFill>
        <p:spPr>
          <a:xfrm>
            <a:off x="5169692" y="8"/>
            <a:ext cx="3974308" cy="5143492"/>
          </a:xfrm>
          <a:custGeom>
            <a:rect b="b" l="l" r="r" t="t"/>
            <a:pathLst>
              <a:path extrusionOk="0" h="6858000" w="5299077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8" name="Google Shape;298;p40"/>
          <p:cNvSpPr txBox="1"/>
          <p:nvPr>
            <p:ph type="title"/>
          </p:nvPr>
        </p:nvSpPr>
        <p:spPr>
          <a:xfrm>
            <a:off x="1446691" y="0"/>
            <a:ext cx="2251149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/>
              <a:t>With Outliers</a:t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492" y="631705"/>
            <a:ext cx="3278896" cy="201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1311" y="619894"/>
            <a:ext cx="3274353" cy="203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8492" y="2819993"/>
            <a:ext cx="3278896" cy="201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6768" y="2813782"/>
            <a:ext cx="3283439" cy="202181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/>
          <p:nvPr/>
        </p:nvSpPr>
        <p:spPr>
          <a:xfrm>
            <a:off x="8152019" y="1294253"/>
            <a:ext cx="895949" cy="681525"/>
          </a:xfrm>
          <a:prstGeom prst="roundRect">
            <a:avLst>
              <a:gd fmla="val 10000" name="adj"/>
            </a:avLst>
          </a:prstGeom>
          <a:solidFill>
            <a:schemeClr val="lt1">
              <a:alpha val="89803"/>
            </a:schemeClr>
          </a:solidFill>
          <a:ln cap="rnd" cmpd="sng" w="15875">
            <a:solidFill>
              <a:srgbClr val="2FAC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94 Outliers Removed</a:t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04" name="Google Shape;304;p40"/>
          <p:cNvGrpSpPr/>
          <p:nvPr/>
        </p:nvGrpSpPr>
        <p:grpSpPr>
          <a:xfrm>
            <a:off x="8082555" y="3396343"/>
            <a:ext cx="1061445" cy="756177"/>
            <a:chOff x="313084" y="1257578"/>
            <a:chExt cx="2817762" cy="1789279"/>
          </a:xfrm>
        </p:grpSpPr>
        <p:sp>
          <p:nvSpPr>
            <p:cNvPr id="305" name="Google Shape;305;p40"/>
            <p:cNvSpPr/>
            <p:nvPr/>
          </p:nvSpPr>
          <p:spPr>
            <a:xfrm>
              <a:off x="313084" y="1257578"/>
              <a:ext cx="2817762" cy="1789279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6" name="Google Shape;306;p40"/>
            <p:cNvSpPr txBox="1"/>
            <p:nvPr/>
          </p:nvSpPr>
          <p:spPr>
            <a:xfrm>
              <a:off x="365491" y="1257578"/>
              <a:ext cx="2765355" cy="17368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1425" lIns="111425" spcFirstLastPara="1" rIns="111425" wrap="square" tIns="1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orbel"/>
                <a:buNone/>
              </a:pPr>
              <a:r>
                <a:rPr lang="en" sz="15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129 Outliers Removed</a:t>
              </a:r>
              <a:endParaRPr sz="1100"/>
            </a:p>
          </p:txBody>
        </p:sp>
      </p:grpSp>
      <p:sp>
        <p:nvSpPr>
          <p:cNvPr id="307" name="Google Shape;307;p40"/>
          <p:cNvSpPr/>
          <p:nvPr/>
        </p:nvSpPr>
        <p:spPr>
          <a:xfrm>
            <a:off x="4205759" y="1422413"/>
            <a:ext cx="494329" cy="5228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5875">
            <a:solidFill>
              <a:srgbClr val="1448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8" name="Google Shape;308;p40"/>
          <p:cNvSpPr/>
          <p:nvPr/>
        </p:nvSpPr>
        <p:spPr>
          <a:xfrm>
            <a:off x="4211866" y="3562382"/>
            <a:ext cx="494329" cy="5228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5875">
            <a:solidFill>
              <a:srgbClr val="1448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 rot="-5400000">
            <a:off x="-566106" y="3295591"/>
            <a:ext cx="2018435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en" sz="3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NorthEast</a:t>
            </a:r>
            <a:endParaRPr sz="3000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 rot="-5400000">
            <a:off x="-531715" y="1029315"/>
            <a:ext cx="2018435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en" sz="3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MidWest</a:t>
            </a:r>
            <a:endParaRPr sz="3000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5038976" y="-1"/>
            <a:ext cx="2940252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 sz="3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Without Outliers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push pin surrounded by circle of red push pins" id="317" name="Google Shape;317;p41"/>
          <p:cNvPicPr preferRelativeResize="0"/>
          <p:nvPr/>
        </p:nvPicPr>
        <p:blipFill rotWithShape="1">
          <a:blip r:embed="rId3">
            <a:alphaModFix/>
          </a:blip>
          <a:srcRect b="-1" l="24173" r="24250" t="0"/>
          <a:stretch/>
        </p:blipFill>
        <p:spPr>
          <a:xfrm>
            <a:off x="5169692" y="8"/>
            <a:ext cx="3974308" cy="5143492"/>
          </a:xfrm>
          <a:custGeom>
            <a:rect b="b" l="l" r="r" t="t"/>
            <a:pathLst>
              <a:path extrusionOk="0" h="6858000" w="5299077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18" name="Google Shape;318;p41"/>
          <p:cNvSpPr txBox="1"/>
          <p:nvPr>
            <p:ph type="title"/>
          </p:nvPr>
        </p:nvSpPr>
        <p:spPr>
          <a:xfrm>
            <a:off x="1446691" y="0"/>
            <a:ext cx="2251149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/>
              <a:t>With Outliers</a:t>
            </a:r>
            <a:endParaRPr/>
          </a:p>
        </p:txBody>
      </p:sp>
      <p:sp>
        <p:nvSpPr>
          <p:cNvPr id="319" name="Google Shape;319;p41"/>
          <p:cNvSpPr/>
          <p:nvPr/>
        </p:nvSpPr>
        <p:spPr>
          <a:xfrm>
            <a:off x="8152019" y="1294253"/>
            <a:ext cx="895949" cy="681525"/>
          </a:xfrm>
          <a:prstGeom prst="roundRect">
            <a:avLst>
              <a:gd fmla="val 10000" name="adj"/>
            </a:avLst>
          </a:prstGeom>
          <a:solidFill>
            <a:schemeClr val="lt1">
              <a:alpha val="89803"/>
            </a:schemeClr>
          </a:solidFill>
          <a:ln cap="rnd" cmpd="sng" w="15875">
            <a:solidFill>
              <a:srgbClr val="2FAC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70 Outliers Removed</a:t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20" name="Google Shape;320;p41"/>
          <p:cNvGrpSpPr/>
          <p:nvPr/>
        </p:nvGrpSpPr>
        <p:grpSpPr>
          <a:xfrm>
            <a:off x="8082555" y="3396343"/>
            <a:ext cx="1061445" cy="756177"/>
            <a:chOff x="313084" y="1257578"/>
            <a:chExt cx="2817762" cy="1789279"/>
          </a:xfrm>
        </p:grpSpPr>
        <p:sp>
          <p:nvSpPr>
            <p:cNvPr id="321" name="Google Shape;321;p41"/>
            <p:cNvSpPr/>
            <p:nvPr/>
          </p:nvSpPr>
          <p:spPr>
            <a:xfrm>
              <a:off x="313084" y="1257578"/>
              <a:ext cx="2817762" cy="1789279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41"/>
            <p:cNvSpPr txBox="1"/>
            <p:nvPr/>
          </p:nvSpPr>
          <p:spPr>
            <a:xfrm>
              <a:off x="365491" y="1257578"/>
              <a:ext cx="2765355" cy="17368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1425" lIns="111425" spcFirstLastPara="1" rIns="111425" wrap="square" tIns="1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orbel"/>
                <a:buNone/>
              </a:pPr>
              <a:r>
                <a:rPr lang="en" sz="15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77 Outliers Removed</a:t>
              </a:r>
              <a:endParaRPr sz="1100"/>
            </a:p>
          </p:txBody>
        </p:sp>
      </p:grpSp>
      <p:sp>
        <p:nvSpPr>
          <p:cNvPr id="323" name="Google Shape;323;p41"/>
          <p:cNvSpPr/>
          <p:nvPr/>
        </p:nvSpPr>
        <p:spPr>
          <a:xfrm>
            <a:off x="4205759" y="1422413"/>
            <a:ext cx="494329" cy="5228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5875">
            <a:solidFill>
              <a:srgbClr val="1448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4" name="Google Shape;324;p41"/>
          <p:cNvSpPr/>
          <p:nvPr/>
        </p:nvSpPr>
        <p:spPr>
          <a:xfrm>
            <a:off x="4211866" y="3562382"/>
            <a:ext cx="494329" cy="5228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5875">
            <a:solidFill>
              <a:srgbClr val="1448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 rot="-5400000">
            <a:off x="-566106" y="3295591"/>
            <a:ext cx="2018435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en" sz="3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West</a:t>
            </a:r>
            <a:endParaRPr sz="1100"/>
          </a:p>
        </p:txBody>
      </p:sp>
      <p:sp>
        <p:nvSpPr>
          <p:cNvPr id="326" name="Google Shape;326;p41"/>
          <p:cNvSpPr txBox="1"/>
          <p:nvPr/>
        </p:nvSpPr>
        <p:spPr>
          <a:xfrm rot="-5400000">
            <a:off x="-531715" y="1029315"/>
            <a:ext cx="2018435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lang="en" sz="3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South</a:t>
            </a:r>
            <a:endParaRPr sz="1100"/>
          </a:p>
        </p:txBody>
      </p:sp>
      <p:sp>
        <p:nvSpPr>
          <p:cNvPr id="327" name="Google Shape;327;p41"/>
          <p:cNvSpPr txBox="1"/>
          <p:nvPr/>
        </p:nvSpPr>
        <p:spPr>
          <a:xfrm>
            <a:off x="5038976" y="-1"/>
            <a:ext cx="2940252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 sz="3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Without Outliers</a:t>
            </a:r>
            <a:endParaRPr sz="1100"/>
          </a:p>
        </p:txBody>
      </p:sp>
      <p:pic>
        <p:nvPicPr>
          <p:cNvPr id="328" name="Google Shape;32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492" y="627796"/>
            <a:ext cx="3275610" cy="202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3272" y="636573"/>
            <a:ext cx="3270377" cy="200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8492" y="2873387"/>
            <a:ext cx="3270378" cy="201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8762" y="2848866"/>
            <a:ext cx="3281443" cy="200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